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5050"/>
    <a:srgbClr val="FFFFFF"/>
    <a:srgbClr val="F6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1F8615-9943-42EA-88F5-D5299A1C1A45}" v="1" dt="2021-12-06T20:37:27.7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70" autoAdjust="0"/>
    <p:restoredTop sz="94660"/>
  </p:normalViewPr>
  <p:slideViewPr>
    <p:cSldViewPr>
      <p:cViewPr varScale="1">
        <p:scale>
          <a:sx n="82" d="100"/>
          <a:sy n="82" d="100"/>
        </p:scale>
        <p:origin x="1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6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12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51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71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68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4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28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7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75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48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65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4F536-28BF-4BD1-AFF8-623EA490F011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D82EA-3BC6-4F52-8BB2-A7A94AEEE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1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Table 12">
            <a:extLst>
              <a:ext uri="{FF2B5EF4-FFF2-40B4-BE49-F238E27FC236}">
                <a16:creationId xmlns:a16="http://schemas.microsoft.com/office/drawing/2014/main" id="{3C0CE7ED-6F95-4DC7-BE47-736C34BBD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073458"/>
              </p:ext>
            </p:extLst>
          </p:nvPr>
        </p:nvGraphicFramePr>
        <p:xfrm>
          <a:off x="6771377" y="2042404"/>
          <a:ext cx="2927545" cy="4229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3891">
                  <a:extLst>
                    <a:ext uri="{9D8B030D-6E8A-4147-A177-3AD203B41FA5}">
                      <a16:colId xmlns:a16="http://schemas.microsoft.com/office/drawing/2014/main" val="2191389996"/>
                    </a:ext>
                  </a:extLst>
                </a:gridCol>
                <a:gridCol w="324036">
                  <a:extLst>
                    <a:ext uri="{9D8B030D-6E8A-4147-A177-3AD203B41FA5}">
                      <a16:colId xmlns:a16="http://schemas.microsoft.com/office/drawing/2014/main" val="3281232226"/>
                    </a:ext>
                  </a:extLst>
                </a:gridCol>
                <a:gridCol w="2009618">
                  <a:extLst>
                    <a:ext uri="{9D8B030D-6E8A-4147-A177-3AD203B41FA5}">
                      <a16:colId xmlns:a16="http://schemas.microsoft.com/office/drawing/2014/main" val="1909218056"/>
                    </a:ext>
                  </a:extLst>
                </a:gridCol>
              </a:tblGrid>
              <a:tr h="3325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26</a:t>
                      </a:r>
                      <a:r>
                        <a:rPr lang="en-GB" sz="900" b="1" baseline="30000" dirty="0">
                          <a:solidFill>
                            <a:srgbClr val="00B050"/>
                          </a:solidFill>
                        </a:rPr>
                        <a:t>th</a:t>
                      </a: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 July 1948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President Harry Truman issues Executive Order to end segregation in the Armed Forces.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951439"/>
                  </a:ext>
                </a:extLst>
              </a:tr>
              <a:tr h="3325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17</a:t>
                      </a:r>
                      <a:r>
                        <a:rPr lang="en-GB" sz="900" b="1" baseline="30000" dirty="0">
                          <a:solidFill>
                            <a:srgbClr val="00B050"/>
                          </a:solidFill>
                        </a:rPr>
                        <a:t>th</a:t>
                      </a: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 May 1954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Brown v. Board of Education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0325513"/>
                  </a:ext>
                </a:extLst>
              </a:tr>
              <a:tr h="3714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GB" sz="800" b="1" baseline="30000" dirty="0">
                          <a:solidFill>
                            <a:srgbClr val="00B050"/>
                          </a:solidFill>
                        </a:rPr>
                        <a:t>st</a:t>
                      </a:r>
                      <a:r>
                        <a:rPr lang="en-GB" sz="800" b="1" dirty="0">
                          <a:solidFill>
                            <a:srgbClr val="00B050"/>
                          </a:solidFill>
                        </a:rPr>
                        <a:t> December 1955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Rosa Parks refuses to give up her seat (Montgomery Bus Boycott)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7739847"/>
                  </a:ext>
                </a:extLst>
              </a:tr>
              <a:tr h="3215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00B050"/>
                          </a:solidFill>
                        </a:rPr>
                        <a:t>10-11 January 1957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60 Black pastors and civil rights leaders meet in Atlanta, Georgia.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9875518"/>
                  </a:ext>
                </a:extLst>
              </a:tr>
              <a:tr h="3611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00B050"/>
                          </a:solidFill>
                        </a:rPr>
                        <a:t>9 September 1957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Eisenhower signs the Civil Rights Act of 1957 into law.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3828782"/>
                  </a:ext>
                </a:extLst>
              </a:tr>
              <a:tr h="5554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1 February 1960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Greensboro Sit-In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5532592"/>
                  </a:ext>
                </a:extLst>
              </a:tr>
              <a:tr h="3768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28 August 1963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March on Washington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7222254"/>
                  </a:ext>
                </a:extLst>
              </a:tr>
              <a:tr h="394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2 July 1964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President Lyndon B. Johnson signs the Civil Rights Act of 1964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3067289"/>
                  </a:ext>
                </a:extLst>
              </a:tr>
              <a:tr h="394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21 February 1965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Malcolm X killed.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642297"/>
                  </a:ext>
                </a:extLst>
              </a:tr>
              <a:tr h="394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4 April 1968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Martin Luther King Jr. killed.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6355779"/>
                  </a:ext>
                </a:extLst>
              </a:tr>
              <a:tr h="394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</a:rPr>
                        <a:t>11 April 1968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B050"/>
                          </a:solidFill>
                        </a:rPr>
                        <a:t>President Johnson signs the Civil Rights Act of 1968 (Fair Housing Act).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239756"/>
                  </a:ext>
                </a:extLst>
              </a:tr>
            </a:tbl>
          </a:graphicData>
        </a:graphic>
      </p:graphicFrame>
      <p:pic>
        <p:nvPicPr>
          <p:cNvPr id="61" name="Picture 60">
            <a:extLst>
              <a:ext uri="{FF2B5EF4-FFF2-40B4-BE49-F238E27FC236}">
                <a16:creationId xmlns:a16="http://schemas.microsoft.com/office/drawing/2014/main" id="{E95EDDEB-92D2-4BED-99A4-53722A8B9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061" y="805260"/>
            <a:ext cx="284738" cy="268713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05B5470B-28E6-4197-9C6F-9F747F7D6D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572" y="772387"/>
            <a:ext cx="253376" cy="317386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29D3546-B255-425B-8E84-66709B36CB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4638" y="793957"/>
            <a:ext cx="275388" cy="283256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7248B93F-BF98-4470-B997-94D1B24350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3346" y="797066"/>
            <a:ext cx="268005" cy="29823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A87B5EB-3950-46AA-8A38-C7856BC680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737" y="803183"/>
            <a:ext cx="290319" cy="23612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D397253-F0CB-43CD-A638-D564251B97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09820" y="794543"/>
            <a:ext cx="287649" cy="27943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22BECB3-23A8-4B62-B958-8FE07F57BC44}"/>
              </a:ext>
            </a:extLst>
          </p:cNvPr>
          <p:cNvSpPr/>
          <p:nvPr/>
        </p:nvSpPr>
        <p:spPr>
          <a:xfrm>
            <a:off x="38174" y="440178"/>
            <a:ext cx="2648511" cy="9714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100" b="1" dirty="0">
                <a:solidFill>
                  <a:schemeClr val="tx1"/>
                </a:solidFill>
              </a:rPr>
              <a:t>Civil Rights Movement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E0A799-1440-4C52-817F-5BFCB7F6D3A4}"/>
              </a:ext>
            </a:extLst>
          </p:cNvPr>
          <p:cNvSpPr/>
          <p:nvPr/>
        </p:nvSpPr>
        <p:spPr>
          <a:xfrm>
            <a:off x="2665708" y="193729"/>
            <a:ext cx="7069811" cy="247973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HISTORICAL CONTEXT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E77A3A-2E08-40B6-BC73-9C5B7DC42588}"/>
              </a:ext>
            </a:extLst>
          </p:cNvPr>
          <p:cNvCxnSpPr>
            <a:cxnSpLocks/>
          </p:cNvCxnSpPr>
          <p:nvPr/>
        </p:nvCxnSpPr>
        <p:spPr>
          <a:xfrm>
            <a:off x="2665708" y="1357625"/>
            <a:ext cx="7010402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CDC82227-2476-4A01-982A-09629843C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690865"/>
              </p:ext>
            </p:extLst>
          </p:nvPr>
        </p:nvGraphicFramePr>
        <p:xfrm>
          <a:off x="2665708" y="423684"/>
          <a:ext cx="7069810" cy="2872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981">
                  <a:extLst>
                    <a:ext uri="{9D8B030D-6E8A-4147-A177-3AD203B41FA5}">
                      <a16:colId xmlns:a16="http://schemas.microsoft.com/office/drawing/2014/main" val="4079031390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2690943420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1909218056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929251248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3856979310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655443441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2991259859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1270818130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2103255383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3087130595"/>
                    </a:ext>
                  </a:extLst>
                </a:gridCol>
              </a:tblGrid>
              <a:tr h="287282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Stone Age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Iron Age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Ancient Egyptians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Ancient Greece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Romans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Saxons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Vikings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Maya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World War II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The Blitz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Civil Rights Movement 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951439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04FC90FE-ABF5-4016-B980-33B771F416E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8230" r="2542" b="7685"/>
          <a:stretch/>
        </p:blipFill>
        <p:spPr>
          <a:xfrm>
            <a:off x="2875002" y="828191"/>
            <a:ext cx="360000" cy="185121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BDCBD82B-6D3F-49FF-A11A-C637705FB4A1}"/>
              </a:ext>
            </a:extLst>
          </p:cNvPr>
          <p:cNvSpPr/>
          <p:nvPr/>
        </p:nvSpPr>
        <p:spPr>
          <a:xfrm>
            <a:off x="2854472" y="744120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1F3DD6D-F87C-48FF-85D4-1CE96E968EC5}"/>
              </a:ext>
            </a:extLst>
          </p:cNvPr>
          <p:cNvSpPr/>
          <p:nvPr/>
        </p:nvSpPr>
        <p:spPr>
          <a:xfrm>
            <a:off x="3527818" y="741296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D8A047C-20BF-4357-9BD2-565DA7854940}"/>
              </a:ext>
            </a:extLst>
          </p:cNvPr>
          <p:cNvSpPr/>
          <p:nvPr/>
        </p:nvSpPr>
        <p:spPr>
          <a:xfrm>
            <a:off x="4233784" y="748182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D0C1665-30E3-4898-93B9-ED3A3C725A5E}"/>
              </a:ext>
            </a:extLst>
          </p:cNvPr>
          <p:cNvSpPr/>
          <p:nvPr/>
        </p:nvSpPr>
        <p:spPr>
          <a:xfrm>
            <a:off x="4939750" y="740366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C1A4531-FAF8-4901-B31E-BBA5014DB510}"/>
              </a:ext>
            </a:extLst>
          </p:cNvPr>
          <p:cNvSpPr/>
          <p:nvPr/>
        </p:nvSpPr>
        <p:spPr>
          <a:xfrm>
            <a:off x="5670479" y="740366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806E8C0-E477-46C5-BFDF-9AFC0E7E25F4}"/>
              </a:ext>
            </a:extLst>
          </p:cNvPr>
          <p:cNvSpPr/>
          <p:nvPr/>
        </p:nvSpPr>
        <p:spPr>
          <a:xfrm>
            <a:off x="6376445" y="740366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EED7E41-E856-48AA-82D0-B5A15803E947}"/>
              </a:ext>
            </a:extLst>
          </p:cNvPr>
          <p:cNvSpPr/>
          <p:nvPr/>
        </p:nvSpPr>
        <p:spPr>
          <a:xfrm>
            <a:off x="7082411" y="740366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E9A0C29-9A13-46D4-8BC3-06F85E316275}"/>
              </a:ext>
            </a:extLst>
          </p:cNvPr>
          <p:cNvSpPr/>
          <p:nvPr/>
        </p:nvSpPr>
        <p:spPr>
          <a:xfrm>
            <a:off x="7780555" y="740366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90EE12A-39D4-4E23-85ED-D1D79DE8C393}"/>
              </a:ext>
            </a:extLst>
          </p:cNvPr>
          <p:cNvSpPr/>
          <p:nvPr/>
        </p:nvSpPr>
        <p:spPr>
          <a:xfrm>
            <a:off x="8489764" y="740366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BD442CF-C507-4161-8974-D05D71C5D84E}"/>
              </a:ext>
            </a:extLst>
          </p:cNvPr>
          <p:cNvSpPr/>
          <p:nvPr/>
        </p:nvSpPr>
        <p:spPr>
          <a:xfrm>
            <a:off x="9199002" y="740366"/>
            <a:ext cx="396000" cy="396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B5E9CEB-CC1A-45E1-BCED-7A274B46FF61}"/>
              </a:ext>
            </a:extLst>
          </p:cNvPr>
          <p:cNvCxnSpPr>
            <a:cxnSpLocks/>
          </p:cNvCxnSpPr>
          <p:nvPr/>
        </p:nvCxnSpPr>
        <p:spPr>
          <a:xfrm>
            <a:off x="3049128" y="1136366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94B06AC-DACB-481A-8C13-B1C98F0E0111}"/>
              </a:ext>
            </a:extLst>
          </p:cNvPr>
          <p:cNvCxnSpPr>
            <a:cxnSpLocks/>
          </p:cNvCxnSpPr>
          <p:nvPr/>
        </p:nvCxnSpPr>
        <p:spPr>
          <a:xfrm>
            <a:off x="3723460" y="1136365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CFFB99-890F-4C8B-B7D4-FD7918DC2B12}"/>
              </a:ext>
            </a:extLst>
          </p:cNvPr>
          <p:cNvCxnSpPr>
            <a:cxnSpLocks/>
          </p:cNvCxnSpPr>
          <p:nvPr/>
        </p:nvCxnSpPr>
        <p:spPr>
          <a:xfrm>
            <a:off x="4431784" y="1128991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43C872D-AE88-41EC-AAD3-C97C1DB18413}"/>
              </a:ext>
            </a:extLst>
          </p:cNvPr>
          <p:cNvCxnSpPr>
            <a:cxnSpLocks/>
          </p:cNvCxnSpPr>
          <p:nvPr/>
        </p:nvCxnSpPr>
        <p:spPr>
          <a:xfrm>
            <a:off x="5150601" y="1128990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2078ACB-7E39-457D-8BD7-692D8577F12C}"/>
              </a:ext>
            </a:extLst>
          </p:cNvPr>
          <p:cNvCxnSpPr>
            <a:cxnSpLocks/>
          </p:cNvCxnSpPr>
          <p:nvPr/>
        </p:nvCxnSpPr>
        <p:spPr>
          <a:xfrm>
            <a:off x="5868479" y="1137247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5092FD6-D40C-46A8-9ACB-DBDE8EA49CB8}"/>
              </a:ext>
            </a:extLst>
          </p:cNvPr>
          <p:cNvCxnSpPr>
            <a:cxnSpLocks/>
          </p:cNvCxnSpPr>
          <p:nvPr/>
        </p:nvCxnSpPr>
        <p:spPr>
          <a:xfrm>
            <a:off x="6574445" y="1136806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698BA3F-5373-48FE-9546-39BF6890C9F3}"/>
              </a:ext>
            </a:extLst>
          </p:cNvPr>
          <p:cNvCxnSpPr>
            <a:cxnSpLocks/>
          </p:cNvCxnSpPr>
          <p:nvPr/>
        </p:nvCxnSpPr>
        <p:spPr>
          <a:xfrm>
            <a:off x="7269816" y="1128991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E3F2769-AEE3-4323-9284-A7B94A86AE82}"/>
              </a:ext>
            </a:extLst>
          </p:cNvPr>
          <p:cNvCxnSpPr>
            <a:cxnSpLocks/>
          </p:cNvCxnSpPr>
          <p:nvPr/>
        </p:nvCxnSpPr>
        <p:spPr>
          <a:xfrm>
            <a:off x="7978555" y="1128989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70F5E57-DC17-4953-BA08-A3A8C175A242}"/>
              </a:ext>
            </a:extLst>
          </p:cNvPr>
          <p:cNvCxnSpPr>
            <a:cxnSpLocks/>
          </p:cNvCxnSpPr>
          <p:nvPr/>
        </p:nvCxnSpPr>
        <p:spPr>
          <a:xfrm>
            <a:off x="8687764" y="1128989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EAB3E36-6970-4DEA-B63C-815567A66730}"/>
              </a:ext>
            </a:extLst>
          </p:cNvPr>
          <p:cNvCxnSpPr>
            <a:cxnSpLocks/>
          </p:cNvCxnSpPr>
          <p:nvPr/>
        </p:nvCxnSpPr>
        <p:spPr>
          <a:xfrm>
            <a:off x="9397002" y="1128989"/>
            <a:ext cx="0" cy="2212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51">
            <a:extLst>
              <a:ext uri="{FF2B5EF4-FFF2-40B4-BE49-F238E27FC236}">
                <a16:creationId xmlns:a16="http://schemas.microsoft.com/office/drawing/2014/main" id="{9D5B9C85-A5B6-4A9E-9FCD-240CA64337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51268" y="795368"/>
            <a:ext cx="260760" cy="27079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15012941-DF6A-4CBB-9916-D6E270A76DA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52796" y="799938"/>
            <a:ext cx="262836" cy="266220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317A575F-65C0-4CBA-A11A-F8B842A0151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12361" y="787787"/>
            <a:ext cx="207370" cy="278371"/>
          </a:xfrm>
          <a:prstGeom prst="rect">
            <a:avLst/>
          </a:prstGeom>
        </p:spPr>
      </p:pic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9D6BCA50-D013-46DA-800D-9AD38800808D}"/>
              </a:ext>
            </a:extLst>
          </p:cNvPr>
          <p:cNvGraphicFramePr>
            <a:graphicFrameLocks noGrp="1"/>
          </p:cNvGraphicFramePr>
          <p:nvPr/>
        </p:nvGraphicFramePr>
        <p:xfrm>
          <a:off x="272480" y="6480343"/>
          <a:ext cx="9388682" cy="297029"/>
        </p:xfrm>
        <a:graphic>
          <a:graphicData uri="http://schemas.openxmlformats.org/drawingml/2006/table">
            <a:tbl>
              <a:tblPr firstRow="1" firstCol="1" bandRow="1"/>
              <a:tblGrid>
                <a:gridCol w="1341006">
                  <a:extLst>
                    <a:ext uri="{9D8B030D-6E8A-4147-A177-3AD203B41FA5}">
                      <a16:colId xmlns:a16="http://schemas.microsoft.com/office/drawing/2014/main" val="1260631067"/>
                    </a:ext>
                  </a:extLst>
                </a:gridCol>
                <a:gridCol w="1018020">
                  <a:extLst>
                    <a:ext uri="{9D8B030D-6E8A-4147-A177-3AD203B41FA5}">
                      <a16:colId xmlns:a16="http://schemas.microsoft.com/office/drawing/2014/main" val="3055436490"/>
                    </a:ext>
                  </a:extLst>
                </a:gridCol>
                <a:gridCol w="323395">
                  <a:extLst>
                    <a:ext uri="{9D8B030D-6E8A-4147-A177-3AD203B41FA5}">
                      <a16:colId xmlns:a16="http://schemas.microsoft.com/office/drawing/2014/main" val="4114581801"/>
                    </a:ext>
                  </a:extLst>
                </a:gridCol>
                <a:gridCol w="1030286">
                  <a:extLst>
                    <a:ext uri="{9D8B030D-6E8A-4147-A177-3AD203B41FA5}">
                      <a16:colId xmlns:a16="http://schemas.microsoft.com/office/drawing/2014/main" val="1635448050"/>
                    </a:ext>
                  </a:extLst>
                </a:gridCol>
                <a:gridCol w="310721">
                  <a:extLst>
                    <a:ext uri="{9D8B030D-6E8A-4147-A177-3AD203B41FA5}">
                      <a16:colId xmlns:a16="http://schemas.microsoft.com/office/drawing/2014/main" val="1016166142"/>
                    </a:ext>
                  </a:extLst>
                </a:gridCol>
                <a:gridCol w="1030286">
                  <a:extLst>
                    <a:ext uri="{9D8B030D-6E8A-4147-A177-3AD203B41FA5}">
                      <a16:colId xmlns:a16="http://schemas.microsoft.com/office/drawing/2014/main" val="3245629459"/>
                    </a:ext>
                  </a:extLst>
                </a:gridCol>
                <a:gridCol w="311130">
                  <a:extLst>
                    <a:ext uri="{9D8B030D-6E8A-4147-A177-3AD203B41FA5}">
                      <a16:colId xmlns:a16="http://schemas.microsoft.com/office/drawing/2014/main" val="1626948269"/>
                    </a:ext>
                  </a:extLst>
                </a:gridCol>
                <a:gridCol w="1005755">
                  <a:extLst>
                    <a:ext uri="{9D8B030D-6E8A-4147-A177-3AD203B41FA5}">
                      <a16:colId xmlns:a16="http://schemas.microsoft.com/office/drawing/2014/main" val="4041592679"/>
                    </a:ext>
                  </a:extLst>
                </a:gridCol>
                <a:gridCol w="335252">
                  <a:extLst>
                    <a:ext uri="{9D8B030D-6E8A-4147-A177-3AD203B41FA5}">
                      <a16:colId xmlns:a16="http://schemas.microsoft.com/office/drawing/2014/main" val="3876829023"/>
                    </a:ext>
                  </a:extLst>
                </a:gridCol>
                <a:gridCol w="1042550">
                  <a:extLst>
                    <a:ext uri="{9D8B030D-6E8A-4147-A177-3AD203B41FA5}">
                      <a16:colId xmlns:a16="http://schemas.microsoft.com/office/drawing/2014/main" val="1733887465"/>
                    </a:ext>
                  </a:extLst>
                </a:gridCol>
                <a:gridCol w="298865">
                  <a:extLst>
                    <a:ext uri="{9D8B030D-6E8A-4147-A177-3AD203B41FA5}">
                      <a16:colId xmlns:a16="http://schemas.microsoft.com/office/drawing/2014/main" val="2793449538"/>
                    </a:ext>
                  </a:extLst>
                </a:gridCol>
                <a:gridCol w="1073214">
                  <a:extLst>
                    <a:ext uri="{9D8B030D-6E8A-4147-A177-3AD203B41FA5}">
                      <a16:colId xmlns:a16="http://schemas.microsoft.com/office/drawing/2014/main" val="2392407296"/>
                    </a:ext>
                  </a:extLst>
                </a:gridCol>
                <a:gridCol w="268202">
                  <a:extLst>
                    <a:ext uri="{9D8B030D-6E8A-4147-A177-3AD203B41FA5}">
                      <a16:colId xmlns:a16="http://schemas.microsoft.com/office/drawing/2014/main" val="1881125926"/>
                    </a:ext>
                  </a:extLst>
                </a:gridCol>
              </a:tblGrid>
              <a:tr h="297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Concepts</a:t>
                      </a: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Economic</a:t>
                      </a: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Military</a:t>
                      </a: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Political</a:t>
                      </a: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Religious</a:t>
                      </a: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Social</a:t>
                      </a: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B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1207" marR="2120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B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113994"/>
                  </a:ext>
                </a:extLst>
              </a:tr>
            </a:tbl>
          </a:graphicData>
        </a:graphic>
      </p:graphicFrame>
      <p:pic>
        <p:nvPicPr>
          <p:cNvPr id="1036" name="Picture 3">
            <a:extLst>
              <a:ext uri="{FF2B5EF4-FFF2-40B4-BE49-F238E27FC236}">
                <a16:creationId xmlns:a16="http://schemas.microsoft.com/office/drawing/2014/main" id="{4B9D83ED-3599-4D19-A911-C205BFF8B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669" y="6502313"/>
            <a:ext cx="25717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4">
            <a:extLst>
              <a:ext uri="{FF2B5EF4-FFF2-40B4-BE49-F238E27FC236}">
                <a16:creationId xmlns:a16="http://schemas.microsoft.com/office/drawing/2014/main" id="{CA5222F3-F4F8-4C19-9181-8B9EEC13A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459" y="6501639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5">
            <a:extLst>
              <a:ext uri="{FF2B5EF4-FFF2-40B4-BE49-F238E27FC236}">
                <a16:creationId xmlns:a16="http://schemas.microsoft.com/office/drawing/2014/main" id="{7E489D6D-7623-48C6-B912-B73EF4281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072" y="6501639"/>
            <a:ext cx="2381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3595A57D-7FE1-4A6B-B0FC-80814DFB6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857" y="6485102"/>
            <a:ext cx="2667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10">
            <a:extLst>
              <a:ext uri="{FF2B5EF4-FFF2-40B4-BE49-F238E27FC236}">
                <a16:creationId xmlns:a16="http://schemas.microsoft.com/office/drawing/2014/main" id="{73F5F2DC-9333-4C50-B7F0-4F5FCD4DA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265" y="6503927"/>
            <a:ext cx="27622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11">
            <a:extLst>
              <a:ext uri="{FF2B5EF4-FFF2-40B4-BE49-F238E27FC236}">
                <a16:creationId xmlns:a16="http://schemas.microsoft.com/office/drawing/2014/main" id="{B0ECA58D-D8FF-4259-B0BB-DE89BD331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650" y="6501639"/>
            <a:ext cx="25717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3ADC7725-F961-4343-905B-8FD87A90BF5D}"/>
              </a:ext>
            </a:extLst>
          </p:cNvPr>
          <p:cNvSpPr/>
          <p:nvPr/>
        </p:nvSpPr>
        <p:spPr>
          <a:xfrm>
            <a:off x="6772445" y="1767563"/>
            <a:ext cx="2926478" cy="2448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KEY EVENTS</a:t>
            </a:r>
          </a:p>
        </p:txBody>
      </p:sp>
      <p:graphicFrame>
        <p:nvGraphicFramePr>
          <p:cNvPr id="80" name="Table 12">
            <a:extLst>
              <a:ext uri="{FF2B5EF4-FFF2-40B4-BE49-F238E27FC236}">
                <a16:creationId xmlns:a16="http://schemas.microsoft.com/office/drawing/2014/main" id="{36E42BB7-28B6-4FC2-81B2-FA2F0A618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946386"/>
              </p:ext>
            </p:extLst>
          </p:nvPr>
        </p:nvGraphicFramePr>
        <p:xfrm>
          <a:off x="134584" y="2038895"/>
          <a:ext cx="3262085" cy="44528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39">
                  <a:extLst>
                    <a:ext uri="{9D8B030D-6E8A-4147-A177-3AD203B41FA5}">
                      <a16:colId xmlns:a16="http://schemas.microsoft.com/office/drawing/2014/main" val="4184563521"/>
                    </a:ext>
                  </a:extLst>
                </a:gridCol>
                <a:gridCol w="854358">
                  <a:extLst>
                    <a:ext uri="{9D8B030D-6E8A-4147-A177-3AD203B41FA5}">
                      <a16:colId xmlns:a16="http://schemas.microsoft.com/office/drawing/2014/main" val="2191389996"/>
                    </a:ext>
                  </a:extLst>
                </a:gridCol>
                <a:gridCol w="2142488">
                  <a:extLst>
                    <a:ext uri="{9D8B030D-6E8A-4147-A177-3AD203B41FA5}">
                      <a16:colId xmlns:a16="http://schemas.microsoft.com/office/drawing/2014/main" val="1909218056"/>
                    </a:ext>
                  </a:extLst>
                </a:gridCol>
              </a:tblGrid>
              <a:tr h="6007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Civil rights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The rights that each person has in a society, whatever their race, sex, or religion.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951439"/>
                  </a:ext>
                </a:extLst>
              </a:tr>
              <a:tr h="349403"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Constitution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The set of political principles by which a state or organisation is governed.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0325513"/>
                  </a:ext>
                </a:extLst>
              </a:tr>
              <a:tr h="378090"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Discrimination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Treating a person or particular group of people differently, especially in a worse way from the way in which you treat other people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7739847"/>
                  </a:ext>
                </a:extLst>
              </a:tr>
              <a:tr h="400899"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Freedom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The condition or right of being able or allowed to do, say, think, etc. whatever you want to, without being controlled or limited.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9875518"/>
                  </a:ext>
                </a:extLst>
              </a:tr>
              <a:tr h="445441"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Inequality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The unfair situation in society when some people have more opportunities, money, etc. than other people.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3828782"/>
                  </a:ext>
                </a:extLst>
              </a:tr>
              <a:tr h="400899"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Legal system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The organisations and people in a country or area who work in the area of the law.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5532592"/>
                  </a:ext>
                </a:extLst>
              </a:tr>
              <a:tr h="463243"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Protest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A strong complaint expressing disagreement, disapproval or opposition.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7222254"/>
                  </a:ext>
                </a:extLst>
              </a:tr>
              <a:tr h="40315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Segregation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The policy of keeping one group of people apart from another and treating them differently, especially because of race or religion.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3067289"/>
                  </a:ext>
                </a:extLst>
              </a:tr>
              <a:tr h="33629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Society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A large group of people who live together in an organised way, making decisions, sharing work that needs to be done.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3928054"/>
                  </a:ext>
                </a:extLst>
              </a:tr>
              <a:tr h="41000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F5050"/>
                          </a:solidFill>
                        </a:rPr>
                        <a:t>Status quo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rgbClr val="FF5050"/>
                          </a:solidFill>
                        </a:rPr>
                        <a:t>The present situation.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2487392"/>
                  </a:ext>
                </a:extLst>
              </a:tr>
            </a:tbl>
          </a:graphicData>
        </a:graphic>
      </p:graphicFrame>
      <p:sp>
        <p:nvSpPr>
          <p:cNvPr id="81" name="Rectangle 80">
            <a:extLst>
              <a:ext uri="{FF2B5EF4-FFF2-40B4-BE49-F238E27FC236}">
                <a16:creationId xmlns:a16="http://schemas.microsoft.com/office/drawing/2014/main" id="{B53BBAAD-C046-4E6F-8602-3B361334B8A0}"/>
              </a:ext>
            </a:extLst>
          </p:cNvPr>
          <p:cNvSpPr/>
          <p:nvPr/>
        </p:nvSpPr>
        <p:spPr>
          <a:xfrm>
            <a:off x="135846" y="1766587"/>
            <a:ext cx="3268981" cy="243600"/>
          </a:xfrm>
          <a:prstGeom prst="rect">
            <a:avLst/>
          </a:prstGeom>
          <a:solidFill>
            <a:srgbClr val="FF5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KEY VOCABULARY</a:t>
            </a:r>
          </a:p>
        </p:txBody>
      </p:sp>
      <p:graphicFrame>
        <p:nvGraphicFramePr>
          <p:cNvPr id="82" name="Table 12">
            <a:extLst>
              <a:ext uri="{FF2B5EF4-FFF2-40B4-BE49-F238E27FC236}">
                <a16:creationId xmlns:a16="http://schemas.microsoft.com/office/drawing/2014/main" id="{76088ADA-CD73-4A2D-9B4C-72C8B8448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28974"/>
              </p:ext>
            </p:extLst>
          </p:nvPr>
        </p:nvGraphicFramePr>
        <p:xfrm>
          <a:off x="3588237" y="2072636"/>
          <a:ext cx="3045300" cy="41544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818">
                  <a:extLst>
                    <a:ext uri="{9D8B030D-6E8A-4147-A177-3AD203B41FA5}">
                      <a16:colId xmlns:a16="http://schemas.microsoft.com/office/drawing/2014/main" val="4206828987"/>
                    </a:ext>
                  </a:extLst>
                </a:gridCol>
                <a:gridCol w="772913">
                  <a:extLst>
                    <a:ext uri="{9D8B030D-6E8A-4147-A177-3AD203B41FA5}">
                      <a16:colId xmlns:a16="http://schemas.microsoft.com/office/drawing/2014/main" val="2690943420"/>
                    </a:ext>
                  </a:extLst>
                </a:gridCol>
                <a:gridCol w="1968569">
                  <a:extLst>
                    <a:ext uri="{9D8B030D-6E8A-4147-A177-3AD203B41FA5}">
                      <a16:colId xmlns:a16="http://schemas.microsoft.com/office/drawing/2014/main" val="1909218056"/>
                    </a:ext>
                  </a:extLst>
                </a:gridCol>
              </a:tblGrid>
              <a:tr h="59475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69200"/>
                          </a:solidFill>
                        </a:rPr>
                        <a:t>Martin Luther King Jr.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rgbClr val="F69200"/>
                          </a:solidFill>
                        </a:rPr>
                        <a:t>American Baptist Minster and activist. Leader in the American civil rights movement.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951439"/>
                  </a:ext>
                </a:extLst>
              </a:tr>
              <a:tr h="59475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69200"/>
                          </a:solidFill>
                        </a:rPr>
                        <a:t>Harriet Tubman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rgbClr val="F69200"/>
                          </a:solidFill>
                        </a:rPr>
                        <a:t>American abolitionist and political activist.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0325513"/>
                  </a:ext>
                </a:extLst>
              </a:tr>
              <a:tr h="58596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69200"/>
                          </a:solidFill>
                        </a:rPr>
                        <a:t>Sojourner Truth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rgbClr val="F69200"/>
                          </a:solidFill>
                        </a:rPr>
                        <a:t>American abolitionist and women’s right activist.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7739847"/>
                  </a:ext>
                </a:extLst>
              </a:tr>
              <a:tr h="59475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69200"/>
                          </a:solidFill>
                        </a:rPr>
                        <a:t>Rosa Parks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rgbClr val="F69200"/>
                          </a:solidFill>
                        </a:rPr>
                        <a:t>American activist in the civil rights movement. Pivotal role in the Montgomery bus boycott.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9875518"/>
                  </a:ext>
                </a:extLst>
              </a:tr>
              <a:tr h="59475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69200"/>
                          </a:solidFill>
                        </a:rPr>
                        <a:t>W.E.B. Du </a:t>
                      </a:r>
                      <a:r>
                        <a:rPr lang="en-GB" sz="1000" b="1" dirty="0" err="1">
                          <a:solidFill>
                            <a:srgbClr val="F69200"/>
                          </a:solidFill>
                        </a:rPr>
                        <a:t>Bois</a:t>
                      </a:r>
                      <a:endParaRPr lang="en-GB" sz="1000" b="1" dirty="0">
                        <a:solidFill>
                          <a:srgbClr val="F69200"/>
                        </a:solidFill>
                      </a:endParaRP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rgbClr val="F69200"/>
                          </a:solidFill>
                        </a:rPr>
                        <a:t>American and Ghanian sociologist, socialist, historian and civil rights activist.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3828782"/>
                  </a:ext>
                </a:extLst>
              </a:tr>
              <a:tr h="59475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69200"/>
                          </a:solidFill>
                        </a:rPr>
                        <a:t>Malcolm X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rgbClr val="F69200"/>
                          </a:solidFill>
                        </a:rPr>
                        <a:t>African-American Muslim minister and human rights activist.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5532592"/>
                  </a:ext>
                </a:extLst>
              </a:tr>
              <a:tr h="59475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rgbClr val="F69200"/>
                          </a:solidFill>
                        </a:rPr>
                        <a:t>Oliver Brown</a:t>
                      </a:r>
                    </a:p>
                  </a:txBody>
                  <a:tcPr marL="0" marR="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rgbClr val="F69200"/>
                          </a:solidFill>
                        </a:rPr>
                        <a:t>American welder who was the plaintiff in the landmark 1954 U.S. Supreme Court case.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7222254"/>
                  </a:ext>
                </a:extLst>
              </a:tr>
            </a:tbl>
          </a:graphicData>
        </a:graphic>
      </p:graphicFrame>
      <p:sp>
        <p:nvSpPr>
          <p:cNvPr id="83" name="Rectangle 82">
            <a:extLst>
              <a:ext uri="{FF2B5EF4-FFF2-40B4-BE49-F238E27FC236}">
                <a16:creationId xmlns:a16="http://schemas.microsoft.com/office/drawing/2014/main" id="{9147973F-B7B7-41C3-B625-2292E8D27AC1}"/>
              </a:ext>
            </a:extLst>
          </p:cNvPr>
          <p:cNvSpPr/>
          <p:nvPr/>
        </p:nvSpPr>
        <p:spPr>
          <a:xfrm>
            <a:off x="3576061" y="1774192"/>
            <a:ext cx="3057476" cy="244800"/>
          </a:xfrm>
          <a:prstGeom prst="rect">
            <a:avLst/>
          </a:prstGeom>
          <a:solidFill>
            <a:srgbClr val="FF9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KEY PEOPLE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C991A75-C88E-4B01-B913-8AAA25BCA051}"/>
              </a:ext>
            </a:extLst>
          </p:cNvPr>
          <p:cNvCxnSpPr>
            <a:cxnSpLocks/>
          </p:cNvCxnSpPr>
          <p:nvPr/>
        </p:nvCxnSpPr>
        <p:spPr>
          <a:xfrm flipV="1">
            <a:off x="7530798" y="1952836"/>
            <a:ext cx="0" cy="429790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0F8E6455-55C0-4478-B55D-56E852E4FA97}"/>
              </a:ext>
            </a:extLst>
          </p:cNvPr>
          <p:cNvSpPr/>
          <p:nvPr/>
        </p:nvSpPr>
        <p:spPr>
          <a:xfrm>
            <a:off x="7447872" y="2121736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85637982-119B-4B2C-BA8F-EC221BEFE9A4}"/>
              </a:ext>
            </a:extLst>
          </p:cNvPr>
          <p:cNvSpPr/>
          <p:nvPr/>
        </p:nvSpPr>
        <p:spPr>
          <a:xfrm>
            <a:off x="7455711" y="2473524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EFA9E12B-1599-41C5-9547-CB70C01C5051}"/>
              </a:ext>
            </a:extLst>
          </p:cNvPr>
          <p:cNvSpPr/>
          <p:nvPr/>
        </p:nvSpPr>
        <p:spPr>
          <a:xfrm>
            <a:off x="7447872" y="2824680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BD5C036-B0D1-47C7-8471-603DAB26D41A}"/>
              </a:ext>
            </a:extLst>
          </p:cNvPr>
          <p:cNvSpPr/>
          <p:nvPr/>
        </p:nvSpPr>
        <p:spPr>
          <a:xfrm>
            <a:off x="7440798" y="3175836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92A19ED-5426-4953-8C1D-167B2BAB2536}"/>
              </a:ext>
            </a:extLst>
          </p:cNvPr>
          <p:cNvSpPr/>
          <p:nvPr/>
        </p:nvSpPr>
        <p:spPr>
          <a:xfrm>
            <a:off x="7440798" y="3523122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28A47D16-1B03-46E4-84B3-03D9C13F0FD4}"/>
              </a:ext>
            </a:extLst>
          </p:cNvPr>
          <p:cNvSpPr/>
          <p:nvPr/>
        </p:nvSpPr>
        <p:spPr>
          <a:xfrm>
            <a:off x="7440798" y="4430963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2374F72-1CBA-4864-BDA6-78E2B7AFC674}"/>
              </a:ext>
            </a:extLst>
          </p:cNvPr>
          <p:cNvSpPr/>
          <p:nvPr/>
        </p:nvSpPr>
        <p:spPr>
          <a:xfrm>
            <a:off x="7447155" y="3952792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graphicFrame>
        <p:nvGraphicFramePr>
          <p:cNvPr id="97" name="Table 12">
            <a:extLst>
              <a:ext uri="{FF2B5EF4-FFF2-40B4-BE49-F238E27FC236}">
                <a16:creationId xmlns:a16="http://schemas.microsoft.com/office/drawing/2014/main" id="{3EE189FE-10C2-463C-9D88-BA98C89AA5CD}"/>
              </a:ext>
            </a:extLst>
          </p:cNvPr>
          <p:cNvGraphicFramePr>
            <a:graphicFrameLocks noGrp="1"/>
          </p:cNvGraphicFramePr>
          <p:nvPr/>
        </p:nvGraphicFramePr>
        <p:xfrm>
          <a:off x="2702155" y="1377522"/>
          <a:ext cx="7069810" cy="2872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981">
                  <a:extLst>
                    <a:ext uri="{9D8B030D-6E8A-4147-A177-3AD203B41FA5}">
                      <a16:colId xmlns:a16="http://schemas.microsoft.com/office/drawing/2014/main" val="4079031390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2690943420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1909218056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929251248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3856979310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655443441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2991259859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1270818130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2103255383"/>
                    </a:ext>
                  </a:extLst>
                </a:gridCol>
                <a:gridCol w="706981">
                  <a:extLst>
                    <a:ext uri="{9D8B030D-6E8A-4147-A177-3AD203B41FA5}">
                      <a16:colId xmlns:a16="http://schemas.microsoft.com/office/drawing/2014/main" val="3087130595"/>
                    </a:ext>
                  </a:extLst>
                </a:gridCol>
              </a:tblGrid>
              <a:tr h="287282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Stone Age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Iron Age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Ancient Egyptians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1200 BC – 146 AD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Romans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Saxons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Vikings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Maya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World War II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The Blitz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70C0"/>
                          </a:solidFill>
                        </a:rPr>
                        <a:t>Civil Rights Movement </a:t>
                      </a:r>
                    </a:p>
                  </a:txBody>
                  <a:tcPr marL="36000" marR="3600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951439"/>
                  </a:ext>
                </a:extLst>
              </a:tr>
            </a:tbl>
          </a:graphicData>
        </a:graphic>
      </p:graphicFrame>
      <p:sp>
        <p:nvSpPr>
          <p:cNvPr id="98" name="Rectangle 97">
            <a:extLst>
              <a:ext uri="{FF2B5EF4-FFF2-40B4-BE49-F238E27FC236}">
                <a16:creationId xmlns:a16="http://schemas.microsoft.com/office/drawing/2014/main" id="{9C52A8ED-2B4D-4542-A466-94E03450E8F8}"/>
              </a:ext>
            </a:extLst>
          </p:cNvPr>
          <p:cNvSpPr/>
          <p:nvPr/>
        </p:nvSpPr>
        <p:spPr>
          <a:xfrm>
            <a:off x="38488" y="87565"/>
            <a:ext cx="2648511" cy="396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Year 6 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3CC317A7-46D4-45FF-9EAC-FE7FD7EABA92}"/>
              </a:ext>
            </a:extLst>
          </p:cNvPr>
          <p:cNvSpPr/>
          <p:nvPr/>
        </p:nvSpPr>
        <p:spPr>
          <a:xfrm>
            <a:off x="7440798" y="4825830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CC317A7-46D4-45FF-9EAC-FE7FD7EABA92}"/>
              </a:ext>
            </a:extLst>
          </p:cNvPr>
          <p:cNvSpPr/>
          <p:nvPr/>
        </p:nvSpPr>
        <p:spPr>
          <a:xfrm>
            <a:off x="7447155" y="5991387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CC317A7-46D4-45FF-9EAC-FE7FD7EABA92}"/>
              </a:ext>
            </a:extLst>
          </p:cNvPr>
          <p:cNvSpPr/>
          <p:nvPr/>
        </p:nvSpPr>
        <p:spPr>
          <a:xfrm>
            <a:off x="7440798" y="5209337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3CC317A7-46D4-45FF-9EAC-FE7FD7EABA92}"/>
              </a:ext>
            </a:extLst>
          </p:cNvPr>
          <p:cNvSpPr/>
          <p:nvPr/>
        </p:nvSpPr>
        <p:spPr>
          <a:xfrm>
            <a:off x="7447155" y="5598653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62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53"/>
    </mc:Choice>
    <mc:Fallback xmlns="">
      <p:transition spd="slow" advTm="9753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7ce3e7a-68d7-437b-a39a-e86c1742aad5">
      <UserInfo>
        <DisplayName/>
        <AccountId xsi:nil="true"/>
        <AccountType/>
      </UserInfo>
    </SharedWithUsers>
    <lcf76f155ced4ddcb4097134ff3c332f xmlns="c41632e2-3b2b-4855-a246-f722c3dc7c92">
      <Terms xmlns="http://schemas.microsoft.com/office/infopath/2007/PartnerControls"/>
    </lcf76f155ced4ddcb4097134ff3c332f>
    <TaxCatchAll xmlns="77ce3e7a-68d7-437b-a39a-e86c1742aad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B08A0D6A21B448A3EB8436F532F9F1" ma:contentTypeVersion="18" ma:contentTypeDescription="Create a new document." ma:contentTypeScope="" ma:versionID="4b557249b6b1e826dc41a8a29b49b09e">
  <xsd:schema xmlns:xsd="http://www.w3.org/2001/XMLSchema" xmlns:xs="http://www.w3.org/2001/XMLSchema" xmlns:p="http://schemas.microsoft.com/office/2006/metadata/properties" xmlns:ns2="c41632e2-3b2b-4855-a246-f722c3dc7c92" xmlns:ns3="77ce3e7a-68d7-437b-a39a-e86c1742aad5" targetNamespace="http://schemas.microsoft.com/office/2006/metadata/properties" ma:root="true" ma:fieldsID="6e6422f4a56e6ce82c058af9ff761ec8" ns2:_="" ns3:_="">
    <xsd:import namespace="c41632e2-3b2b-4855-a246-f722c3dc7c92"/>
    <xsd:import namespace="77ce3e7a-68d7-437b-a39a-e86c1742aa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632e2-3b2b-4855-a246-f722c3dc7c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0d69868-0161-4ca8-a68f-09cb7ce396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ce3e7a-68d7-437b-a39a-e86c1742aad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ef2f99f-1c45-4b05-a323-adfc077d809b}" ma:internalName="TaxCatchAll" ma:showField="CatchAllData" ma:web="77ce3e7a-68d7-437b-a39a-e86c1742aa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7CB772-FED7-4F99-8F45-EA88F380A926}">
  <ds:schemaRefs>
    <ds:schemaRef ds:uri="http://purl.org/dc/elements/1.1/"/>
    <ds:schemaRef ds:uri="c41632e2-3b2b-4855-a246-f722c3dc7c92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7ce3e7a-68d7-437b-a39a-e86c1742aad5"/>
  </ds:schemaRefs>
</ds:datastoreItem>
</file>

<file path=customXml/itemProps2.xml><?xml version="1.0" encoding="utf-8"?>
<ds:datastoreItem xmlns:ds="http://schemas.openxmlformats.org/officeDocument/2006/customXml" ds:itemID="{25E2B8DD-E865-4476-A8A7-F0FDFC57AB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37F5D-BACA-4314-80EF-B2AD27FEEC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1632e2-3b2b-4855-a246-f722c3dc7c92"/>
    <ds:schemaRef ds:uri="77ce3e7a-68d7-437b-a39a-e86c1742aa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8054</TotalTime>
  <Words>516</Words>
  <Application>Microsoft Office PowerPoint</Application>
  <PresentationFormat>A4 Paper (210x297 mm)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Katy Russell</dc:creator>
  <cp:lastModifiedBy>Leanne Horton</cp:lastModifiedBy>
  <cp:revision>55</cp:revision>
  <dcterms:created xsi:type="dcterms:W3CDTF">2020-04-21T13:52:21Z</dcterms:created>
  <dcterms:modified xsi:type="dcterms:W3CDTF">2025-02-07T12:20:46Z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0x0101001FB08A0D6A21B448A3EB8436F532F9F1</vt:lpwstr>
  </property>
  <property fmtid="{D5CDD505-2E9C-101B-9397-08002B2CF9AE}" pid="3" name="Order">
    <vt:r8>130700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SIP_Label_6cdb3814-1b18-49d9-9913-87d5339d0e83_Enabled">
    <vt:lpwstr>true</vt:lpwstr>
  </property>
  <property fmtid="{D5CDD505-2E9C-101B-9397-08002B2CF9AE}" pid="11" name="MSIP_Label_6cdb3814-1b18-49d9-9913-87d5339d0e83_SetDate">
    <vt:lpwstr>2025-01-31T16:16:40Z</vt:lpwstr>
  </property>
  <property fmtid="{D5CDD505-2E9C-101B-9397-08002B2CF9AE}" pid="12" name="MSIP_Label_6cdb3814-1b18-49d9-9913-87d5339d0e83_Method">
    <vt:lpwstr>Standard</vt:lpwstr>
  </property>
  <property fmtid="{D5CDD505-2E9C-101B-9397-08002B2CF9AE}" pid="13" name="MSIP_Label_6cdb3814-1b18-49d9-9913-87d5339d0e83_Name">
    <vt:lpwstr>defa4170-0d19-0005-0004-bc88714345d2</vt:lpwstr>
  </property>
  <property fmtid="{D5CDD505-2E9C-101B-9397-08002B2CF9AE}" pid="14" name="MSIP_Label_6cdb3814-1b18-49d9-9913-87d5339d0e83_SiteId">
    <vt:lpwstr>fba6cc83-b1fa-444b-8f70-6df13d639d44</vt:lpwstr>
  </property>
  <property fmtid="{D5CDD505-2E9C-101B-9397-08002B2CF9AE}" pid="15" name="MSIP_Label_6cdb3814-1b18-49d9-9913-87d5339d0e83_ActionId">
    <vt:lpwstr>86d181f6-e9a9-4e1a-97e6-4e8cc292961d</vt:lpwstr>
  </property>
  <property fmtid="{D5CDD505-2E9C-101B-9397-08002B2CF9AE}" pid="16" name="MSIP_Label_6cdb3814-1b18-49d9-9913-87d5339d0e83_ContentBits">
    <vt:lpwstr>0</vt:lpwstr>
  </property>
</Properties>
</file>